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5" r:id="rId1"/>
  </p:sldMasterIdLst>
  <p:sldIdLst>
    <p:sldId id="256" r:id="rId2"/>
    <p:sldId id="257" r:id="rId3"/>
    <p:sldId id="258" r:id="rId4"/>
    <p:sldId id="259" r:id="rId5"/>
    <p:sldId id="277" r:id="rId6"/>
    <p:sldId id="262" r:id="rId7"/>
    <p:sldId id="269" r:id="rId8"/>
    <p:sldId id="279" r:id="rId9"/>
    <p:sldId id="278" r:id="rId10"/>
    <p:sldId id="270" r:id="rId11"/>
    <p:sldId id="271" r:id="rId12"/>
    <p:sldId id="272" r:id="rId13"/>
    <p:sldId id="273" r:id="rId14"/>
    <p:sldId id="274" r:id="rId15"/>
    <p:sldId id="280" r:id="rId16"/>
    <p:sldId id="281" r:id="rId17"/>
    <p:sldId id="283" r:id="rId18"/>
    <p:sldId id="282" r:id="rId19"/>
    <p:sldId id="268" r:id="rId20"/>
    <p:sldId id="267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1171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088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878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047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1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399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694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4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38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51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583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994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BCAD085-E8A6-8845-BD4E-CB4CCA059FC4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12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000">
                <a:solidFill>
                  <a:srgbClr val="222222"/>
                </a:solidFill>
              </a:defRPr>
            </a:pPr>
            <a:r>
              <a:rPr dirty="0"/>
              <a:t>Online Employee Leave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95292" y="4377690"/>
            <a:ext cx="2773973" cy="2628900"/>
          </a:xfrm>
        </p:spPr>
        <p:txBody>
          <a:bodyPr>
            <a:normAutofit/>
          </a:bodyPr>
          <a:lstStyle/>
          <a:p>
            <a:pPr>
              <a:defRPr sz="2400">
                <a:solidFill>
                  <a:srgbClr val="555555"/>
                </a:solidFill>
              </a:defRPr>
            </a:pPr>
            <a:r>
              <a:rPr lang="en-IN" dirty="0"/>
              <a:t>Tushar Das</a:t>
            </a:r>
          </a:p>
          <a:p>
            <a:r>
              <a:rPr lang="en-US" dirty="0"/>
              <a:t>BSc Computer Science (Hons), University Of Calcutta</a:t>
            </a:r>
          </a:p>
          <a:p>
            <a:r>
              <a:rPr lang="en-US" dirty="0"/>
              <a:t>CU Roll no. :</a:t>
            </a:r>
          </a:p>
          <a:p>
            <a:r>
              <a:rPr lang="en-US" dirty="0"/>
              <a:t>213017-21-0071</a:t>
            </a:r>
          </a:p>
          <a:p>
            <a:r>
              <a:rPr lang="en-US" dirty="0"/>
              <a:t>CU Reg No. :</a:t>
            </a:r>
          </a:p>
          <a:p>
            <a:r>
              <a:rPr lang="en-US" dirty="0"/>
              <a:t>017-1111-0615-21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-07-19 14-18-44_Trim">
            <a:hlinkClick r:id="" action="ppaction://media"/>
            <a:extLst>
              <a:ext uri="{FF2B5EF4-FFF2-40B4-BE49-F238E27FC236}">
                <a16:creationId xmlns:a16="http://schemas.microsoft.com/office/drawing/2014/main" id="{BAFF6FD8-5E6C-B4A0-58A0-1876D0CC55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038"/>
          <a:stretch/>
        </p:blipFill>
        <p:spPr>
          <a:xfrm>
            <a:off x="1" y="749020"/>
            <a:ext cx="9143999" cy="535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021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4B65E-E186-EE17-11AE-578826A49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Clip 2 Manager 1 consent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2ECA1-F321-5A48-4187-DD6D445A0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demo video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251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-07-19 18-03-56_Trim">
            <a:hlinkClick r:id="" action="ppaction://media"/>
            <a:extLst>
              <a:ext uri="{FF2B5EF4-FFF2-40B4-BE49-F238E27FC236}">
                <a16:creationId xmlns:a16="http://schemas.microsoft.com/office/drawing/2014/main" id="{B77D6DA5-67EB-6BD5-95E4-BB7F4B27C7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038"/>
          <a:stretch/>
        </p:blipFill>
        <p:spPr>
          <a:xfrm>
            <a:off x="0" y="749020"/>
            <a:ext cx="9143999" cy="535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0971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5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4B65E-E186-EE17-11AE-578826A49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Clip 3 Manager 2 Approval and Decline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2ECA1-F321-5A48-4187-DD6D445A0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demo video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7482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-07-19 18-10-31_Trim">
            <a:hlinkClick r:id="" action="ppaction://media"/>
            <a:extLst>
              <a:ext uri="{FF2B5EF4-FFF2-40B4-BE49-F238E27FC236}">
                <a16:creationId xmlns:a16="http://schemas.microsoft.com/office/drawing/2014/main" id="{AAB2BDBA-F7D9-D1C4-B56A-B2A903E953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231"/>
          <a:stretch/>
        </p:blipFill>
        <p:spPr>
          <a:xfrm>
            <a:off x="0" y="743638"/>
            <a:ext cx="9144000" cy="537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0043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4B65E-E186-EE17-11AE-578826A49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Clip 4 error Handling (Invalid Input)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2ECA1-F321-5A48-4187-DD6D445A0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demo video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2251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-07-19 19-01-56_Trim">
            <a:hlinkClick r:id="" action="ppaction://media"/>
            <a:extLst>
              <a:ext uri="{FF2B5EF4-FFF2-40B4-BE49-F238E27FC236}">
                <a16:creationId xmlns:a16="http://schemas.microsoft.com/office/drawing/2014/main" id="{96C8E08A-43FD-36AC-A3F6-8056D4C84D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231"/>
          <a:stretch/>
        </p:blipFill>
        <p:spPr>
          <a:xfrm>
            <a:off x="0" y="743638"/>
            <a:ext cx="9144000" cy="537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671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4B65E-E186-EE17-11AE-578826A49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Clip 5 error Handling (Invalid URL Parameter)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2ECA1-F321-5A48-4187-DD6D445A0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demo video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476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-07-19 19-08-41_Trim">
            <a:hlinkClick r:id="" action="ppaction://media"/>
            <a:extLst>
              <a:ext uri="{FF2B5EF4-FFF2-40B4-BE49-F238E27FC236}">
                <a16:creationId xmlns:a16="http://schemas.microsoft.com/office/drawing/2014/main" id="{49BE626E-E12A-C3DE-547E-C4222FD885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134"/>
          <a:stretch/>
        </p:blipFill>
        <p:spPr>
          <a:xfrm>
            <a:off x="0" y="746332"/>
            <a:ext cx="9143999" cy="536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1247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 sz="3200" b="1">
                <a:solidFill>
                  <a:srgbClr val="222222"/>
                </a:solidFill>
              </a:defRPr>
            </a:pPr>
            <a:r>
              <a:rPr dirty="0">
                <a:solidFill>
                  <a:schemeClr val="accent1">
                    <a:lumMod val="75000"/>
                  </a:schemeClr>
                </a:solidFill>
              </a:rPr>
              <a:t>Future </a:t>
            </a:r>
            <a:r>
              <a:rPr lang="en-IN" sz="3200" dirty="0">
                <a:solidFill>
                  <a:schemeClr val="accent1">
                    <a:lumMod val="75000"/>
                  </a:schemeClr>
                </a:solidFill>
              </a:rPr>
              <a:t>Enhancements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pPr>
              <a:defRPr sz="2000">
                <a:solidFill>
                  <a:srgbClr val="555555"/>
                </a:solidFill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Departmental approval workflow.</a:t>
            </a: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More complex leave rules.</a:t>
            </a: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Advanced working days calculation.</a:t>
            </a: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Leave trends analysis.</a:t>
            </a: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Further optimization.</a:t>
            </a:r>
          </a:p>
        </p:txBody>
      </p:sp>
    </p:spTree>
    <p:extLst>
      <p:ext uri="{BB962C8B-B14F-4D97-AF65-F5344CB8AC3E}">
        <p14:creationId xmlns:p14="http://schemas.microsoft.com/office/powerpoint/2010/main" val="3493169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 b="1">
                <a:solidFill>
                  <a:srgbClr val="222222"/>
                </a:solidFill>
              </a:defRPr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Introduction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pPr algn="just">
              <a:defRPr sz="2000">
                <a:solidFill>
                  <a:srgbClr val="555555"/>
                </a:solidFill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efficient management of employee leave is a cornerstone of a healthy organizational ecosystem. This project aims to develop a web application that automates and streamlines this crucial process.</a:t>
            </a:r>
          </a:p>
          <a:p>
            <a:pPr algn="just">
              <a:defRPr sz="2000">
                <a:solidFill>
                  <a:srgbClr val="555555"/>
                </a:solidFill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system will offer functionalities for employees to submit electronic leave requests with attachments, track their leave balance etc.</a:t>
            </a:r>
          </a:p>
          <a:p>
            <a:pPr algn="just">
              <a:defRPr sz="2000">
                <a:solidFill>
                  <a:srgbClr val="555555"/>
                </a:solidFill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system will also implement secure, role-based access control, allowing managers to review and approve leave requests.</a:t>
            </a:r>
          </a:p>
          <a:p>
            <a:pPr>
              <a:defRPr sz="2000">
                <a:solidFill>
                  <a:srgbClr val="555555"/>
                </a:solidFill>
              </a:defRPr>
            </a:pPr>
            <a:endParaRPr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3DADE6-D75A-3253-FCB0-BA329AEA8947}"/>
              </a:ext>
            </a:extLst>
          </p:cNvPr>
          <p:cNvSpPr txBox="1"/>
          <p:nvPr/>
        </p:nvSpPr>
        <p:spPr>
          <a:xfrm>
            <a:off x="1446334" y="2646018"/>
            <a:ext cx="62513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accent1">
                    <a:lumMod val="75000"/>
                  </a:schemeClr>
                </a:solidFill>
              </a:rPr>
              <a:t>Thank You</a:t>
            </a:r>
            <a:endParaRPr lang="en-IN" sz="9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511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 sz="3200" b="1">
                <a:solidFill>
                  <a:srgbClr val="222222"/>
                </a:solidFill>
              </a:defRPr>
            </a:pPr>
            <a:r>
              <a:rPr dirty="0">
                <a:solidFill>
                  <a:schemeClr val="accent1">
                    <a:lumMod val="75000"/>
                  </a:schemeClr>
                </a:solidFill>
              </a:rPr>
              <a:t>Motivation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Scope of the Work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pPr marL="0" indent="0" algn="just">
              <a:buNone/>
              <a:defRPr sz="2000">
                <a:solidFill>
                  <a:srgbClr val="555555"/>
                </a:solidFill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motivation for this project stems from the inefficiencies and lack of transparency in traditional paper based leave management systems. </a:t>
            </a:r>
          </a:p>
          <a:p>
            <a:pPr marL="0" indent="0" algn="just">
              <a:buNone/>
              <a:defRPr sz="2000">
                <a:solidFill>
                  <a:srgbClr val="555555"/>
                </a:solidFill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These issues often result in administrative burden and dissatisfaction among employees and managers.</a:t>
            </a:r>
          </a:p>
          <a:p>
            <a:pPr marL="0" indent="0" algn="just">
              <a:buNone/>
              <a:defRPr sz="2000">
                <a:solidFill>
                  <a:srgbClr val="555555"/>
                </a:solidFill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Our goal is to develop a streamlined user friendly web application that automates leave request and approval process, enhancing efficiency, real-time data accessibility, and overall user experience.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 sz="3200" b="1">
                <a:solidFill>
                  <a:srgbClr val="222222"/>
                </a:solidFill>
              </a:defRPr>
            </a:pPr>
            <a:r>
              <a:rPr dirty="0">
                <a:solidFill>
                  <a:schemeClr val="accent1">
                    <a:lumMod val="75000"/>
                  </a:schemeClr>
                </a:solidFill>
              </a:rPr>
              <a:t>Review of Related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rmAutofit fontScale="85000" lnSpcReduction="10000"/>
          </a:bodyPr>
          <a:lstStyle/>
          <a:p>
            <a:pPr marL="91440" marR="0" lvl="0" indent="-91440" algn="just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  <a:buFont typeface="Tw Cen MT" panose="020B0602020104020603" pitchFamily="34" charset="0"/>
              <a:buChar char=" "/>
              <a:tabLst/>
              <a:defRPr sz="2000">
                <a:solidFill>
                  <a:srgbClr val="555555"/>
                </a:solidFill>
              </a:defRPr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1CADE4">
                    <a:lumMod val="75000"/>
                  </a:srgbClr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Commercial Systems: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algn="just">
              <a:defRPr sz="2000">
                <a:solidFill>
                  <a:srgbClr val="555555"/>
                </a:solidFill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BambooHR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($12,500 to $77,600): Employee onboarding, administrative supports, leave management with mobile-friendly interface, and payroll calculation.</a:t>
            </a:r>
          </a:p>
          <a:p>
            <a:pPr algn="just">
              <a:defRPr sz="2000">
                <a:solidFill>
                  <a:srgbClr val="555555"/>
                </a:solidFill>
              </a:defRPr>
            </a:pPr>
            <a:r>
              <a:rPr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Zoho</a:t>
            </a: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 People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($0 to $65 per month): Recruitment, onboarding, performance analysis, leave management with mobile access and payroll calculation. However, the free plan doesn’t provide any significant features.</a:t>
            </a:r>
          </a:p>
          <a:p>
            <a:pPr algn="just">
              <a:defRPr sz="2000">
                <a:solidFill>
                  <a:srgbClr val="555555"/>
                </a:solidFill>
              </a:defRPr>
            </a:pP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Opensource Systems: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just">
              <a:defRPr sz="2000">
                <a:solidFill>
                  <a:srgbClr val="555555"/>
                </a:solidFill>
              </a:defRPr>
            </a:pPr>
            <a:r>
              <a:rPr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OrangeHRM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(Free and open-source): Leave requests and approvals, managerial tools, advanced features like recruitment assistance and payroll integration paid version.</a:t>
            </a:r>
          </a:p>
          <a:p>
            <a:pPr algn="just">
              <a:defRPr sz="2000">
                <a:solidFill>
                  <a:srgbClr val="555555"/>
                </a:solidFill>
              </a:defRPr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O</a:t>
            </a:r>
            <a:r>
              <a:rPr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penHRMS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(Free and open-source): Suitable for organizations willing to maintain their own systems. Offers Leave tracking, requests and approvals, payroll processing, HR administration and reporting tools.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 sz="3200" b="1">
                <a:solidFill>
                  <a:srgbClr val="222222"/>
                </a:solidFill>
              </a:defRPr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Proposed functionalities 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pPr marL="0" indent="0">
              <a:buNone/>
              <a:defRPr sz="2000">
                <a:solidFill>
                  <a:srgbClr val="555555"/>
                </a:solidFill>
              </a:defRPr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online system should be capable of</a:t>
            </a:r>
          </a:p>
          <a:p>
            <a:pPr>
              <a:buFont typeface="Wingdings" panose="05000000000000000000" pitchFamily="2" charset="2"/>
              <a:buChar char="Ø"/>
              <a:defRPr sz="2000">
                <a:solidFill>
                  <a:srgbClr val="555555"/>
                </a:solidFill>
              </a:defRPr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Role-based Access Control</a:t>
            </a:r>
          </a:p>
          <a:p>
            <a:pPr>
              <a:buFont typeface="Wingdings" panose="05000000000000000000" pitchFamily="2" charset="2"/>
              <a:buChar char="Ø"/>
              <a:defRPr sz="2000">
                <a:solidFill>
                  <a:srgbClr val="555555"/>
                </a:solidFill>
              </a:defRPr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Hierarchical Approval System</a:t>
            </a:r>
          </a:p>
          <a:p>
            <a:pPr>
              <a:buFont typeface="Wingdings" panose="05000000000000000000" pitchFamily="2" charset="2"/>
              <a:buChar char="Ø"/>
              <a:defRPr sz="2000">
                <a:solidFill>
                  <a:srgbClr val="555555"/>
                </a:solidFill>
              </a:defRPr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Leave Application Submission</a:t>
            </a:r>
          </a:p>
          <a:p>
            <a:pPr>
              <a:buFont typeface="Wingdings" panose="05000000000000000000" pitchFamily="2" charset="2"/>
              <a:buChar char="Ø"/>
              <a:defRPr sz="2000">
                <a:solidFill>
                  <a:srgbClr val="555555"/>
                </a:solidFill>
              </a:defRPr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Leave Balance and Leave Request Status Tracking</a:t>
            </a:r>
          </a:p>
          <a:p>
            <a:pPr>
              <a:buFont typeface="Wingdings" panose="05000000000000000000" pitchFamily="2" charset="2"/>
              <a:buChar char="Ø"/>
              <a:defRPr sz="2000">
                <a:solidFill>
                  <a:srgbClr val="555555"/>
                </a:solidFill>
              </a:defRPr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Manager Review</a:t>
            </a:r>
          </a:p>
        </p:txBody>
      </p:sp>
    </p:spTree>
    <p:extLst>
      <p:ext uri="{BB962C8B-B14F-4D97-AF65-F5344CB8AC3E}">
        <p14:creationId xmlns:p14="http://schemas.microsoft.com/office/powerpoint/2010/main" val="886961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</a:rPr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pPr>
              <a:defRPr sz="2000">
                <a:solidFill>
                  <a:srgbClr val="555555"/>
                </a:solidFill>
              </a:defRPr>
            </a:pPr>
            <a:r>
              <a:rPr sz="2400" dirty="0">
                <a:solidFill>
                  <a:schemeClr val="accent1">
                    <a:lumMod val="75000"/>
                  </a:schemeClr>
                </a:solidFill>
              </a:rPr>
              <a:t>Front-End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CSS, JavaScript</a:t>
            </a: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sz="2400" dirty="0">
                <a:solidFill>
                  <a:schemeClr val="accent1">
                    <a:lumMod val="75000"/>
                  </a:schemeClr>
                </a:solidFill>
              </a:rPr>
              <a:t>Server-Side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PHP</a:t>
            </a: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sz="2400" dirty="0">
                <a:solidFill>
                  <a:schemeClr val="accent1">
                    <a:lumMod val="75000"/>
                  </a:schemeClr>
                </a:solidFill>
              </a:rPr>
              <a:t>Database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MySQL</a:t>
            </a: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sz="2400" dirty="0">
                <a:solidFill>
                  <a:schemeClr val="accent1">
                    <a:lumMod val="75000"/>
                  </a:schemeClr>
                </a:solidFill>
              </a:rPr>
              <a:t>Version Control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 sz="2000">
                <a:solidFill>
                  <a:srgbClr val="555555"/>
                </a:solidFill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Git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&amp; SourceTree GUI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4B65E-E186-EE17-11AE-578826A49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Clip 0 Login system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2ECA1-F321-5A48-4187-DD6D445A0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demo video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337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-07-19 14-10-20_Trim">
            <a:hlinkClick r:id="" action="ppaction://media"/>
            <a:extLst>
              <a:ext uri="{FF2B5EF4-FFF2-40B4-BE49-F238E27FC236}">
                <a16:creationId xmlns:a16="http://schemas.microsoft.com/office/drawing/2014/main" id="{FBC3F120-0F04-F907-E465-2BFD66E3C6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038"/>
          <a:stretch/>
        </p:blipFill>
        <p:spPr>
          <a:xfrm>
            <a:off x="0" y="749020"/>
            <a:ext cx="9143999" cy="535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420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4B65E-E186-EE17-11AE-578826A49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Clip 1 Leave Application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2ECA1-F321-5A48-4187-DD6D445A0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demo video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15924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826</TotalTime>
  <Words>427</Words>
  <Application>Microsoft Office PowerPoint</Application>
  <PresentationFormat>On-screen Show (4:3)</PresentationFormat>
  <Paragraphs>57</Paragraphs>
  <Slides>20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Tw Cen MT</vt:lpstr>
      <vt:lpstr>Tw Cen MT Condensed</vt:lpstr>
      <vt:lpstr>Wingdings</vt:lpstr>
      <vt:lpstr>Wingdings 3</vt:lpstr>
      <vt:lpstr>Integral</vt:lpstr>
      <vt:lpstr>Online Employee Leave Management System</vt:lpstr>
      <vt:lpstr>Introduction</vt:lpstr>
      <vt:lpstr>Motivation and Scope of the Work</vt:lpstr>
      <vt:lpstr>Review of Related Work</vt:lpstr>
      <vt:lpstr>Proposed functionalities </vt:lpstr>
      <vt:lpstr>Technologies Used</vt:lpstr>
      <vt:lpstr>Clip 0 Login system</vt:lpstr>
      <vt:lpstr>PowerPoint Presentation</vt:lpstr>
      <vt:lpstr>Clip 1 Leave Application</vt:lpstr>
      <vt:lpstr>PowerPoint Presentation</vt:lpstr>
      <vt:lpstr>Clip 2 Manager 1 consent</vt:lpstr>
      <vt:lpstr>PowerPoint Presentation</vt:lpstr>
      <vt:lpstr>Clip 3 Manager 2 Approval and Decline</vt:lpstr>
      <vt:lpstr>PowerPoint Presentation</vt:lpstr>
      <vt:lpstr>Clip 4 error Handling (Invalid Input)</vt:lpstr>
      <vt:lpstr>PowerPoint Presentation</vt:lpstr>
      <vt:lpstr>Clip 5 error Handling (Invalid URL Parameter)</vt:lpstr>
      <vt:lpstr>PowerPoint Presentation</vt:lpstr>
      <vt:lpstr>Future Enhancements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Tushar Das</cp:lastModifiedBy>
  <cp:revision>55</cp:revision>
  <dcterms:created xsi:type="dcterms:W3CDTF">2013-01-27T09:14:16Z</dcterms:created>
  <dcterms:modified xsi:type="dcterms:W3CDTF">2024-07-19T13:55:52Z</dcterms:modified>
  <cp:category/>
</cp:coreProperties>
</file>

<file path=docProps/thumbnail.jpeg>
</file>